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9"/>
  </p:notesMasterIdLst>
  <p:sldIdLst>
    <p:sldId id="256" r:id="rId2"/>
    <p:sldId id="276" r:id="rId3"/>
    <p:sldId id="259" r:id="rId4"/>
    <p:sldId id="260" r:id="rId5"/>
    <p:sldId id="258" r:id="rId6"/>
    <p:sldId id="261" r:id="rId7"/>
    <p:sldId id="270" r:id="rId8"/>
    <p:sldId id="262" r:id="rId9"/>
    <p:sldId id="272" r:id="rId10"/>
    <p:sldId id="263" r:id="rId11"/>
    <p:sldId id="275" r:id="rId12"/>
    <p:sldId id="264" r:id="rId13"/>
    <p:sldId id="269" r:id="rId14"/>
    <p:sldId id="265" r:id="rId15"/>
    <p:sldId id="266" r:id="rId16"/>
    <p:sldId id="268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E46607-4CCE-4038-A686-4995A335A508}" type="datetimeFigureOut">
              <a:rPr lang="en-US" smtClean="0"/>
              <a:t>8/27/2013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D09D8-6A8E-414F-9541-F5416DFA0F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825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F7D43-E092-411D-8D0F-A53F59DD393A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Bansko, Bulgaria, 26-31 August,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A18-8ED1-47A9-810F-DAC7E8E7C6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A032A-B159-48C8-93D6-EC3DB0AD411C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Bansko, Bulgaria, 26-31 August,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A18-8ED1-47A9-810F-DAC7E8E7C6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11679-48C5-4D2B-9EB0-4D1C45BF982A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Bansko, Bulgaria, 26-31 August,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A18-8ED1-47A9-810F-DAC7E8E7C632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8B778-4586-47E4-8A93-8285789F3840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Bansko, Bulgaria, 26-31 August,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A18-8ED1-47A9-810F-DAC7E8E7C6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4185A-B98A-4F8D-AAB4-7991EE7E12F2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Bansko, Bulgaria, 26-31 August,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A18-8ED1-47A9-810F-DAC7E8E7C6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EA02F-4497-4AEB-8E4D-A1DB393C80CE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Bansko, Bulgaria, 26-31 August,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A18-8ED1-47A9-810F-DAC7E8E7C6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41B02-0C70-46DB-BD7D-97CA915CD2CC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Bansko, Bulgaria, 26-31 August, 2013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A18-8ED1-47A9-810F-DAC7E8E7C6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F3F37-FE22-4106-8D85-BCDA06352A33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Bansko, Bulgaria, 26-31 August,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A18-8ED1-47A9-810F-DAC7E8E7C6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DBDF9-A454-4AB6-896E-FD6AB9F351E9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Bansko, Bulgaria, 26-31 August,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A18-8ED1-47A9-810F-DAC7E8E7C63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CFB32-ACB3-4F84-9A86-9DF0039AFBB9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Bansko, Bulgaria, 26-31 August,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A18-8ED1-47A9-810F-DAC7E8E7C6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565EA-30B4-48C7-9335-46E4A4FCAE27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Bansko, Bulgaria, 26-31 August,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A18-8ED1-47A9-810F-DAC7E8E7C6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527E476-35C9-4B62-BB02-70D8540B8663}" type="datetime1">
              <a:rPr lang="en-US" smtClean="0"/>
              <a:t>8/27/2013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Bansko, Bulgaria, 26-31 August,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645CA18-8ED1-47A9-810F-DAC7E8E7C63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Analiza_uspesnost_studiranja_Igodine_osn.ak.2006-07_dodatakESPB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196753"/>
            <a:ext cx="7558608" cy="2403698"/>
          </a:xfrm>
        </p:spPr>
        <p:txBody>
          <a:bodyPr>
            <a:noAutofit/>
          </a:bodyPr>
          <a:lstStyle/>
          <a:p>
            <a:r>
              <a:rPr lang="en-US" dirty="0" smtClean="0"/>
              <a:t>Studying </a:t>
            </a:r>
            <a:r>
              <a:rPr lang="en-US" dirty="0"/>
              <a:t>at University in Belgrade before and during Bologna process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077072"/>
            <a:ext cx="6400800" cy="1752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Calibri" pitchFamily="34" charset="0"/>
              </a:rPr>
              <a:t>Dušan Tošić</a:t>
            </a:r>
            <a:endParaRPr lang="sr-Latn-CS" sz="2800" b="1" dirty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sr-Latn-C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University of Belgrade, Faculty of </a:t>
            </a:r>
            <a:r>
              <a:rPr lang="sr-Latn-CS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cs typeface="Calibri" pitchFamily="34" charset="0"/>
              </a:rPr>
              <a:t>mathematic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4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5069160"/>
          </a:xfrm>
        </p:spPr>
        <p:txBody>
          <a:bodyPr>
            <a:normAutofit/>
          </a:bodyPr>
          <a:lstStyle/>
          <a:p>
            <a:r>
              <a:rPr lang="sr-Latn-CS" sz="2800" dirty="0" smtClean="0"/>
              <a:t>Politicians gave in students and </a:t>
            </a:r>
            <a:r>
              <a:rPr lang="en-US" sz="2800" dirty="0"/>
              <a:t>the Law on Higher </a:t>
            </a:r>
            <a:r>
              <a:rPr lang="en-US" sz="2800" dirty="0" smtClean="0"/>
              <a:t>Education</a:t>
            </a:r>
            <a:r>
              <a:rPr lang="sr-Latn-CS" sz="2800" dirty="0" smtClean="0"/>
              <a:t> is changed. </a:t>
            </a:r>
            <a:endParaRPr lang="en-US" sz="2800" dirty="0"/>
          </a:p>
          <a:p>
            <a:r>
              <a:rPr lang="sr-Latn-CS" sz="2800" dirty="0" smtClean="0"/>
              <a:t> 6 </a:t>
            </a:r>
            <a:r>
              <a:rPr lang="en-US" sz="2800" dirty="0"/>
              <a:t> examination </a:t>
            </a:r>
            <a:r>
              <a:rPr lang="en-US" sz="2800" dirty="0" smtClean="0"/>
              <a:t>terms</a:t>
            </a:r>
            <a:r>
              <a:rPr lang="sr-Latn-CS" sz="2800" dirty="0" smtClean="0"/>
              <a:t> </a:t>
            </a:r>
            <a:r>
              <a:rPr lang="sr-Latn-CS" sz="2800" dirty="0"/>
              <a:t>are </a:t>
            </a:r>
            <a:r>
              <a:rPr lang="sr-Latn-CS" sz="2800" dirty="0" smtClean="0"/>
              <a:t>introduced  (The idea was to reduce this number</a:t>
            </a:r>
            <a:r>
              <a:rPr lang="en-US" sz="2800" dirty="0" smtClean="0"/>
              <a:t> later</a:t>
            </a:r>
            <a:r>
              <a:rPr lang="sr-Latn-CS" sz="2800" dirty="0" smtClean="0"/>
              <a:t>. New changes in low introduced </a:t>
            </a:r>
            <a:r>
              <a:rPr lang="sr-Latn-CS" sz="2800" dirty="0"/>
              <a:t>5 examination </a:t>
            </a:r>
            <a:r>
              <a:rPr lang="sr-Latn-CS" sz="2800" dirty="0" smtClean="0"/>
              <a:t>terms</a:t>
            </a:r>
            <a:r>
              <a:rPr lang="en-US" sz="2800" dirty="0" smtClean="0"/>
              <a:t>.)</a:t>
            </a:r>
            <a:r>
              <a:rPr lang="sr-Latn-CS" sz="2800" dirty="0" smtClean="0"/>
              <a:t> </a:t>
            </a:r>
          </a:p>
          <a:p>
            <a:r>
              <a:rPr lang="sr-Latn-CS" sz="2800" dirty="0" smtClean="0"/>
              <a:t>Students could enroll the next year with 45</a:t>
            </a:r>
            <a:r>
              <a:rPr lang="en-US" sz="2800" dirty="0" smtClean="0"/>
              <a:t> ECTS.</a:t>
            </a:r>
            <a:r>
              <a:rPr lang="sr-Latn-CS" sz="2800" dirty="0" smtClean="0"/>
              <a:t> (The idea was to increase the number of ECTS periodically until 60.  Now is actual number of 50 ECTS.)</a:t>
            </a:r>
          </a:p>
          <a:p>
            <a:r>
              <a:rPr lang="sr-Latn-CS" sz="2800" dirty="0" smtClean="0"/>
              <a:t>The length of semesters is often reduced from 1</a:t>
            </a:r>
            <a:r>
              <a:rPr lang="en-US" sz="2800" dirty="0" smtClean="0"/>
              <a:t>4</a:t>
            </a:r>
            <a:r>
              <a:rPr lang="sr-Latn-CS" sz="2800" dirty="0" smtClean="0"/>
              <a:t> weeks to 1</a:t>
            </a:r>
            <a:r>
              <a:rPr lang="en-US" sz="2800" dirty="0" smtClean="0"/>
              <a:t>3</a:t>
            </a:r>
            <a:r>
              <a:rPr lang="sr-Latn-CS" sz="2800" dirty="0" smtClean="0"/>
              <a:t> or</a:t>
            </a:r>
            <a:r>
              <a:rPr lang="en-US" sz="2800" dirty="0" smtClean="0"/>
              <a:t> (even)</a:t>
            </a:r>
            <a:r>
              <a:rPr lang="sr-Latn-CS" sz="2800" dirty="0" smtClean="0"/>
              <a:t> 1</a:t>
            </a:r>
            <a:r>
              <a:rPr lang="en-US" sz="2800" dirty="0" smtClean="0"/>
              <a:t>2</a:t>
            </a:r>
            <a:r>
              <a:rPr lang="sr-Latn-CS" sz="2800" dirty="0" smtClean="0"/>
              <a:t>. </a:t>
            </a:r>
          </a:p>
          <a:p>
            <a:endParaRPr lang="sr-Latn-CS" sz="28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4.2</a:t>
            </a:r>
            <a:r>
              <a:rPr lang="sr-Latn-CS" dirty="0" smtClean="0"/>
              <a:t>. Modification </a:t>
            </a:r>
            <a:r>
              <a:rPr lang="sr-Latn-CS" dirty="0"/>
              <a:t>of Bologna principles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Bansko, Bulgaria, 26-31 August,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88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Bansko, Bulgaria, 26-31 August, 2013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4.3. First results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sz="2000" dirty="0"/>
              <a:t>from Ministry of Education and </a:t>
            </a:r>
            <a:r>
              <a:rPr lang="en-US" sz="2000" dirty="0" smtClean="0"/>
              <a:t>Science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628800"/>
            <a:ext cx="8856984" cy="4752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559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25144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O</a:t>
            </a:r>
            <a:r>
              <a:rPr lang="sr-Latn-CS" sz="3200" dirty="0" smtClean="0"/>
              <a:t>fficial statistical data</a:t>
            </a:r>
            <a:r>
              <a:rPr lang="en-US" sz="3200" dirty="0"/>
              <a:t> </a:t>
            </a:r>
            <a:r>
              <a:rPr lang="en-US" sz="3200" dirty="0" smtClean="0"/>
              <a:t>are not available .</a:t>
            </a:r>
          </a:p>
          <a:p>
            <a:r>
              <a:rPr lang="en-US" sz="3200" dirty="0" smtClean="0"/>
              <a:t>Partial </a:t>
            </a:r>
            <a:r>
              <a:rPr lang="en-US" sz="3200" dirty="0"/>
              <a:t>reports </a:t>
            </a:r>
            <a:r>
              <a:rPr lang="en-US" sz="3200" dirty="0" smtClean="0"/>
              <a:t>(about </a:t>
            </a:r>
            <a:r>
              <a:rPr lang="en-US" sz="3200" dirty="0"/>
              <a:t>exams in some </a:t>
            </a:r>
            <a:r>
              <a:rPr lang="en-US" sz="3200" dirty="0" smtClean="0"/>
              <a:t>faculties, on some year and so on) like this one:</a:t>
            </a:r>
          </a:p>
          <a:p>
            <a:r>
              <a:rPr lang="en-US" sz="3200" dirty="0" smtClean="0">
                <a:hlinkClick r:id="rId2" action="ppaction://hlinkfile"/>
              </a:rPr>
              <a:t>Analiza_uspesnost_studiranja_Igodine_osn.ak.2006-07_dodatakESPB.pdf</a:t>
            </a:r>
            <a:endParaRPr lang="en-US" sz="3200" dirty="0"/>
          </a:p>
          <a:p>
            <a:pPr marL="301943" lvl="1" indent="0">
              <a:buNone/>
            </a:pPr>
            <a:r>
              <a:rPr lang="en-US" sz="3000" dirty="0" smtClean="0"/>
              <a:t>could be obtained, but there are not overall data.</a:t>
            </a:r>
            <a:endParaRPr lang="sr-Latn-CS" sz="3000" dirty="0" smtClean="0"/>
          </a:p>
          <a:p>
            <a:r>
              <a:rPr lang="sr-Latn-CS" sz="3200" dirty="0" smtClean="0"/>
              <a:t>V. Dondur (Member of Bologna fellow group) presented the following facts</a:t>
            </a:r>
            <a:r>
              <a:rPr lang="en-US" sz="3200" dirty="0" smtClean="0"/>
              <a:t> (without specifying exact statistical data):</a:t>
            </a:r>
            <a:endParaRPr lang="sr-Latn-CS" sz="3200" dirty="0" smtClean="0"/>
          </a:p>
          <a:p>
            <a:pPr marL="457200" lvl="1" indent="0">
              <a:buNone/>
            </a:pPr>
            <a:endParaRPr lang="sr-Latn-C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5</a:t>
            </a:r>
            <a:r>
              <a:rPr lang="sr-Latn-CS" dirty="0" smtClean="0"/>
              <a:t>. Some results </a:t>
            </a:r>
            <a:r>
              <a:rPr lang="sr-Latn-CS" dirty="0"/>
              <a:t>of  Bologna </a:t>
            </a:r>
            <a:r>
              <a:rPr lang="sr-Latn-CS" dirty="0" smtClean="0"/>
              <a:t>stud</a:t>
            </a:r>
            <a:r>
              <a:rPr lang="en-US" dirty="0" err="1" smtClean="0"/>
              <a:t>ying</a:t>
            </a:r>
            <a:r>
              <a:rPr lang="sr-Latn-CS" dirty="0" smtClean="0"/>
              <a:t> at University of Belgrade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Bansko, Bulgaria, 26-31 August,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32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A</a:t>
            </a:r>
            <a:r>
              <a:rPr lang="en-US" sz="3200" dirty="0" smtClean="0"/>
              <a:t>verage </a:t>
            </a:r>
            <a:r>
              <a:rPr lang="en-US" sz="3200" dirty="0"/>
              <a:t>length of study is less than before </a:t>
            </a:r>
            <a:r>
              <a:rPr lang="en-US" sz="3200" dirty="0" smtClean="0"/>
              <a:t>BP.</a:t>
            </a:r>
            <a:endParaRPr lang="en-US" sz="3200" dirty="0"/>
          </a:p>
          <a:p>
            <a:r>
              <a:rPr lang="en-US" sz="3200" dirty="0"/>
              <a:t>A</a:t>
            </a:r>
            <a:r>
              <a:rPr lang="en-US" sz="3200" dirty="0" smtClean="0"/>
              <a:t>verage </a:t>
            </a:r>
            <a:r>
              <a:rPr lang="en-US" sz="3200" dirty="0"/>
              <a:t>mark is higher than before </a:t>
            </a:r>
            <a:r>
              <a:rPr lang="en-US" sz="3200" dirty="0" smtClean="0"/>
              <a:t>BP.</a:t>
            </a:r>
            <a:endParaRPr lang="en-US" sz="3200" dirty="0"/>
          </a:p>
          <a:p>
            <a:r>
              <a:rPr lang="en-US" sz="3200" dirty="0"/>
              <a:t>C</a:t>
            </a:r>
            <a:r>
              <a:rPr lang="en-US" sz="3200" dirty="0" smtClean="0"/>
              <a:t>ontinued </a:t>
            </a:r>
            <a:r>
              <a:rPr lang="en-US" sz="3200" dirty="0"/>
              <a:t>estimation of students (</a:t>
            </a:r>
            <a:r>
              <a:rPr lang="en-US" sz="3200" dirty="0" smtClean="0"/>
              <a:t>and professors</a:t>
            </a:r>
            <a:r>
              <a:rPr lang="en-US" sz="3200" dirty="0"/>
              <a:t>) is </a:t>
            </a:r>
            <a:r>
              <a:rPr lang="en-US" sz="3200" dirty="0" smtClean="0"/>
              <a:t>accomplished.</a:t>
            </a:r>
          </a:p>
          <a:p>
            <a:r>
              <a:rPr lang="en-US" sz="3200" dirty="0" smtClean="0"/>
              <a:t>Number </a:t>
            </a:r>
            <a:r>
              <a:rPr lang="en-US" sz="3200" dirty="0"/>
              <a:t>of students finishing studies is increased</a:t>
            </a:r>
            <a:r>
              <a:rPr lang="en-US" sz="3200" dirty="0" smtClean="0"/>
              <a:t>.</a:t>
            </a:r>
          </a:p>
          <a:p>
            <a:r>
              <a:rPr lang="en-US" sz="3200" dirty="0"/>
              <a:t>Number of enrolled students is (approximately) same. </a:t>
            </a:r>
            <a:endParaRPr lang="en-US" sz="3200" dirty="0" smtClean="0"/>
          </a:p>
          <a:p>
            <a:r>
              <a:rPr lang="en-US" sz="3200" dirty="0"/>
              <a:t>P</a:t>
            </a:r>
            <a:r>
              <a:rPr lang="en-US" sz="3200" dirty="0" smtClean="0"/>
              <a:t>assing </a:t>
            </a:r>
            <a:r>
              <a:rPr lang="en-US" sz="3200" dirty="0"/>
              <a:t>of crucial courses is increased (for </a:t>
            </a:r>
            <a:r>
              <a:rPr lang="en-US" sz="3200" dirty="0" smtClean="0"/>
              <a:t>13</a:t>
            </a:r>
            <a:r>
              <a:rPr lang="en-US" sz="3200" dirty="0"/>
              <a:t>% of course before BP passing was 30</a:t>
            </a:r>
            <a:r>
              <a:rPr lang="en-US" sz="3200" dirty="0" smtClean="0"/>
              <a:t>%, and now </a:t>
            </a:r>
            <a:r>
              <a:rPr lang="en-US" sz="3200" dirty="0"/>
              <a:t>it </a:t>
            </a:r>
            <a:r>
              <a:rPr lang="en-US" sz="3200" dirty="0" smtClean="0"/>
              <a:t>is 5%).</a:t>
            </a:r>
            <a:endParaRPr lang="en-US" sz="3200" dirty="0"/>
          </a:p>
          <a:p>
            <a:endParaRPr lang="en-US" sz="3200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Bansko, Bulgaria, 26-31 August,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8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844824"/>
            <a:ext cx="7804389" cy="4281339"/>
          </a:xfrm>
        </p:spPr>
        <p:txBody>
          <a:bodyPr>
            <a:noAutofit/>
          </a:bodyPr>
          <a:lstStyle/>
          <a:p>
            <a:r>
              <a:rPr lang="sr-Latn-CS" sz="3200" dirty="0" smtClean="0"/>
              <a:t>Reduced the number of students studding according to „accelerated program“</a:t>
            </a:r>
            <a:r>
              <a:rPr lang="en-US" sz="3200" dirty="0" smtClean="0"/>
              <a:t>.</a:t>
            </a:r>
            <a:endParaRPr lang="sr-Latn-CS" sz="3200" dirty="0" smtClean="0"/>
          </a:p>
          <a:p>
            <a:r>
              <a:rPr lang="sr-Latn-CS" sz="3200" dirty="0" smtClean="0"/>
              <a:t>Mobility of students is </a:t>
            </a:r>
            <a:r>
              <a:rPr lang="en-US" sz="3200" dirty="0" smtClean="0"/>
              <a:t>almost impossible</a:t>
            </a:r>
            <a:r>
              <a:rPr lang="sr-Latn-CS" sz="3200" dirty="0" smtClean="0"/>
              <a:t>. </a:t>
            </a:r>
          </a:p>
          <a:p>
            <a:r>
              <a:rPr lang="sr-Latn-CS" sz="3200" dirty="0" smtClean="0"/>
              <a:t>Obtained knowledge is often elementary without profound education</a:t>
            </a:r>
            <a:r>
              <a:rPr lang="en-US" sz="3200" dirty="0" smtClean="0"/>
              <a:t>  (???)</a:t>
            </a:r>
            <a:r>
              <a:rPr lang="sr-Latn-CS" sz="3200" dirty="0" smtClean="0"/>
              <a:t>. </a:t>
            </a:r>
            <a:endParaRPr lang="en-US" sz="3200" dirty="0" smtClean="0"/>
          </a:p>
          <a:p>
            <a:r>
              <a:rPr lang="en-US" sz="3200" dirty="0" smtClean="0"/>
              <a:t>Administrative work </a:t>
            </a:r>
            <a:r>
              <a:rPr lang="en-US" sz="3200"/>
              <a:t>of professors is </a:t>
            </a:r>
            <a:r>
              <a:rPr lang="en-US" sz="3200" smtClean="0"/>
              <a:t>enlarged.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.1</a:t>
            </a:r>
            <a:r>
              <a:rPr lang="sr-Latn-CS" dirty="0" smtClean="0"/>
              <a:t>. Shortcomings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Bansko, Bulgaria, 26-31 August,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18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132856"/>
            <a:ext cx="7408333" cy="3450696"/>
          </a:xfrm>
        </p:spPr>
        <p:txBody>
          <a:bodyPr/>
          <a:lstStyle/>
          <a:p>
            <a:r>
              <a:rPr lang="en-US" sz="3200" dirty="0"/>
              <a:t>S</a:t>
            </a:r>
            <a:r>
              <a:rPr lang="sr-Latn-CS" sz="3200" dirty="0" smtClean="0"/>
              <a:t>tudent</a:t>
            </a:r>
            <a:r>
              <a:rPr lang="en-US" sz="3200" dirty="0" smtClean="0"/>
              <a:t>s</a:t>
            </a:r>
            <a:r>
              <a:rPr lang="sr-Latn-CS" sz="3200" dirty="0" smtClean="0"/>
              <a:t> are more overloaded</a:t>
            </a:r>
            <a:r>
              <a:rPr lang="en-US" sz="3200" dirty="0" smtClean="0"/>
              <a:t>.</a:t>
            </a:r>
            <a:endParaRPr lang="sr-Latn-CS" sz="3200" dirty="0" smtClean="0"/>
          </a:p>
          <a:p>
            <a:r>
              <a:rPr lang="en-US" sz="3200" dirty="0"/>
              <a:t>A</a:t>
            </a:r>
            <a:r>
              <a:rPr lang="en-US" sz="3200" dirty="0" smtClean="0"/>
              <a:t>verage </a:t>
            </a:r>
            <a:r>
              <a:rPr lang="en-US" sz="3200" dirty="0"/>
              <a:t>mark is higher than </a:t>
            </a:r>
            <a:r>
              <a:rPr lang="sr-Latn-CS" sz="3200" dirty="0" smtClean="0"/>
              <a:t>before</a:t>
            </a:r>
            <a:r>
              <a:rPr lang="en-US" sz="3200" dirty="0" smtClean="0"/>
              <a:t> BP.</a:t>
            </a:r>
            <a:endParaRPr lang="en-US" sz="3200" dirty="0"/>
          </a:p>
          <a:p>
            <a:r>
              <a:rPr lang="en-US" sz="3200" dirty="0"/>
              <a:t>M</a:t>
            </a:r>
            <a:r>
              <a:rPr lang="sr-Latn-CS" sz="3200" dirty="0" smtClean="0"/>
              <a:t>ost students pass exams in the </a:t>
            </a:r>
            <a:r>
              <a:rPr lang="sr-Latn-CS" sz="3200" dirty="0"/>
              <a:t>first examination </a:t>
            </a:r>
            <a:r>
              <a:rPr lang="sr-Latn-CS" sz="3200" dirty="0" smtClean="0"/>
              <a:t>term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P</a:t>
            </a:r>
            <a:r>
              <a:rPr lang="sr-Latn-CS" sz="3200" dirty="0" smtClean="0"/>
              <a:t>resence</a:t>
            </a:r>
            <a:r>
              <a:rPr lang="en-US" sz="3200" dirty="0" smtClean="0"/>
              <a:t> </a:t>
            </a:r>
            <a:r>
              <a:rPr lang="en-US" sz="3200" dirty="0"/>
              <a:t>of students at </a:t>
            </a:r>
            <a:r>
              <a:rPr lang="en-US" sz="3200" dirty="0" smtClean="0"/>
              <a:t>lectures is better then before BP. </a:t>
            </a:r>
            <a:endParaRPr lang="sr-Latn-CS" sz="3200" dirty="0" smtClean="0"/>
          </a:p>
          <a:p>
            <a:endParaRPr lang="sr-Latn-CS" sz="32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.2</a:t>
            </a:r>
            <a:r>
              <a:rPr lang="sr-Latn-CS" dirty="0" smtClean="0"/>
              <a:t>. Personal </a:t>
            </a:r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Bansko, Bulgaria, 26-31 August,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8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72816"/>
            <a:ext cx="7776864" cy="4104456"/>
          </a:xfrm>
        </p:spPr>
        <p:txBody>
          <a:bodyPr>
            <a:normAutofit fontScale="92500"/>
          </a:bodyPr>
          <a:lstStyle/>
          <a:p>
            <a:r>
              <a:rPr lang="sr-Latn-CS" sz="3200" dirty="0" smtClean="0"/>
              <a:t>Bologna process advances</a:t>
            </a:r>
            <a:r>
              <a:rPr lang="en-US" sz="3200" dirty="0" smtClean="0"/>
              <a:t> (slowly)</a:t>
            </a:r>
            <a:r>
              <a:rPr lang="sr-Latn-CS" sz="3200" dirty="0" smtClean="0"/>
              <a:t> in Serbia</a:t>
            </a:r>
            <a:r>
              <a:rPr lang="en-US" sz="3200" dirty="0" smtClean="0"/>
              <a:t>.</a:t>
            </a:r>
            <a:endParaRPr lang="sr-Latn-CS" sz="3200" dirty="0" smtClean="0"/>
          </a:p>
          <a:p>
            <a:r>
              <a:rPr lang="sr-Latn-CS" sz="3200" dirty="0" smtClean="0"/>
              <a:t>We are still in period of adaptation</a:t>
            </a:r>
            <a:r>
              <a:rPr lang="sr-Latn-CS" sz="3200" dirty="0"/>
              <a:t>, </a:t>
            </a:r>
            <a:r>
              <a:rPr lang="sr-Latn-CS" sz="3200" dirty="0" smtClean="0"/>
              <a:t>improvement is made step by step.</a:t>
            </a:r>
            <a:endParaRPr lang="en-US" sz="3200" dirty="0" smtClean="0"/>
          </a:p>
          <a:p>
            <a:r>
              <a:rPr lang="en-US" sz="3200" dirty="0" smtClean="0"/>
              <a:t>First results (at University of Belgrade) are  promising</a:t>
            </a:r>
            <a:r>
              <a:rPr lang="en-US" sz="3200" dirty="0"/>
              <a:t>.</a:t>
            </a:r>
            <a:endParaRPr lang="sr-Latn-CS" sz="3200" dirty="0" smtClean="0"/>
          </a:p>
          <a:p>
            <a:r>
              <a:rPr lang="sr-Latn-CS" sz="3200" dirty="0" smtClean="0"/>
              <a:t>New generations</a:t>
            </a:r>
            <a:r>
              <a:rPr lang="en-US" sz="3200" dirty="0" smtClean="0"/>
              <a:t> of professors</a:t>
            </a:r>
            <a:r>
              <a:rPr lang="sr-Latn-CS" sz="3200" dirty="0" smtClean="0"/>
              <a:t> (educated in line </a:t>
            </a:r>
            <a:r>
              <a:rPr lang="sr-Latn-CS" sz="3200" dirty="0"/>
              <a:t>with </a:t>
            </a:r>
            <a:r>
              <a:rPr lang="sr-Latn-CS" sz="3200" dirty="0" smtClean="0"/>
              <a:t>Bologna </a:t>
            </a:r>
            <a:r>
              <a:rPr lang="sr-Latn-CS" sz="3200" dirty="0"/>
              <a:t>principles </a:t>
            </a:r>
            <a:r>
              <a:rPr lang="sr-Latn-CS" sz="3200" dirty="0" smtClean="0"/>
              <a:t>) are coming.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sr-Latn-CS" dirty="0" smtClean="0"/>
              <a:t>. Conclusion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Bansko, Bulgaria, 26-31 August,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94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5272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Thank you!</a:t>
            </a:r>
            <a:endParaRPr lang="en-US" sz="5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Bansko, Bulgaria, 26-31 August,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22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1772817"/>
            <a:ext cx="7408333" cy="4248472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800" dirty="0" smtClean="0"/>
              <a:t>Introduction   (History)</a:t>
            </a:r>
          </a:p>
          <a:p>
            <a:pPr marL="457200" indent="-457200">
              <a:buAutoNum type="arabicPeriod"/>
            </a:pPr>
            <a:r>
              <a:rPr lang="en-US" sz="2800" dirty="0"/>
              <a:t>Studies in Serbia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Studying </a:t>
            </a:r>
            <a:r>
              <a:rPr lang="en-US" sz="2800" dirty="0"/>
              <a:t>at University of Belgrade </a:t>
            </a:r>
            <a:r>
              <a:rPr lang="en-US" sz="2800" dirty="0" smtClean="0"/>
              <a:t>before </a:t>
            </a:r>
            <a:r>
              <a:rPr lang="en-US" sz="2800" dirty="0"/>
              <a:t>Bologna </a:t>
            </a:r>
            <a:r>
              <a:rPr lang="en-US" sz="2800" dirty="0" smtClean="0"/>
              <a:t>process</a:t>
            </a:r>
          </a:p>
          <a:p>
            <a:pPr marL="457200" indent="-457200">
              <a:buAutoNum type="arabicPeriod"/>
            </a:pPr>
            <a:r>
              <a:rPr lang="en-US" sz="2800" dirty="0"/>
              <a:t>Start of Bologna process </a:t>
            </a:r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/>
              <a:t>Some results of  Bologna studying at University of Belgrade </a:t>
            </a:r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Conclusion</a:t>
            </a:r>
            <a:endParaRPr lang="en-US" dirty="0" smtClean="0"/>
          </a:p>
          <a:p>
            <a:pPr marL="457200" indent="-457200">
              <a:buAutoNum type="arabicPeriod"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Bansko, Bulgaria, 26-31 August, 2013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38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734981"/>
              </p:ext>
            </p:extLst>
          </p:nvPr>
        </p:nvGraphicFramePr>
        <p:xfrm>
          <a:off x="526356" y="1958484"/>
          <a:ext cx="8160444" cy="44468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2524"/>
                <a:gridCol w="6507920"/>
              </a:tblGrid>
              <a:tr h="46380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Year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                 Event</a:t>
                      </a:r>
                      <a:endParaRPr lang="en-US" sz="2800" dirty="0"/>
                    </a:p>
                  </a:txBody>
                  <a:tcPr/>
                </a:tc>
              </a:tr>
              <a:tr h="4638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Serbia joined the Bologna Process </a:t>
                      </a:r>
                      <a:endParaRPr lang="en-US" sz="2400" dirty="0"/>
                    </a:p>
                  </a:txBody>
                  <a:tcPr/>
                </a:tc>
              </a:tr>
              <a:tr h="4638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2005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Approved the Law on Higher Education</a:t>
                      </a:r>
                      <a:endParaRPr lang="en-US" sz="2400" dirty="0"/>
                    </a:p>
                  </a:txBody>
                  <a:tcPr/>
                </a:tc>
              </a:tr>
              <a:tr h="122771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Founded:</a:t>
                      </a:r>
                      <a:r>
                        <a:rPr lang="en-US" sz="2400" baseline="0" dirty="0" smtClean="0"/>
                        <a:t>  National council for higher  education and Commission for accreditation and quality assurance</a:t>
                      </a:r>
                      <a:endParaRPr lang="en-US" sz="2400" dirty="0"/>
                    </a:p>
                  </a:txBody>
                  <a:tcPr/>
                </a:tc>
              </a:tr>
              <a:tr h="4638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Started accreditation process</a:t>
                      </a:r>
                      <a:endParaRPr lang="en-US" sz="2400" dirty="0"/>
                    </a:p>
                  </a:txBody>
                  <a:tcPr/>
                </a:tc>
              </a:tr>
              <a:tr h="84575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2008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Three cycle system</a:t>
                      </a:r>
                      <a:r>
                        <a:rPr lang="en-US" sz="2400" baseline="0" dirty="0" smtClean="0"/>
                        <a:t> and </a:t>
                      </a:r>
                      <a:r>
                        <a:rPr lang="en-US" sz="2400" dirty="0" smtClean="0"/>
                        <a:t>ECTS are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sr-Latn-CS" sz="2400" baseline="0" dirty="0" smtClean="0"/>
                        <a:t>im</a:t>
                      </a:r>
                      <a:r>
                        <a:rPr lang="sr-Latn-CS" sz="2400" dirty="0" smtClean="0"/>
                        <a:t>plemented</a:t>
                      </a:r>
                      <a:r>
                        <a:rPr lang="en-US" sz="2400" dirty="0" smtClean="0"/>
                        <a:t> </a:t>
                      </a:r>
                      <a:r>
                        <a:rPr lang="sr-Latn-CS" sz="2400" dirty="0" smtClean="0"/>
                        <a:t> </a:t>
                      </a:r>
                      <a:r>
                        <a:rPr lang="en-US" sz="2400" dirty="0" smtClean="0"/>
                        <a:t>in all study programs</a:t>
                      </a:r>
                      <a:endParaRPr lang="en-US" sz="2400" dirty="0"/>
                    </a:p>
                  </a:txBody>
                  <a:tcPr/>
                </a:tc>
              </a:tr>
              <a:tr h="4638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</a:t>
                      </a:r>
                      <a:r>
                        <a:rPr lang="sr-Latn-CS" sz="2400" dirty="0" smtClean="0"/>
                        <a:t>010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2400" dirty="0" smtClean="0"/>
                        <a:t>Changed </a:t>
                      </a:r>
                      <a:r>
                        <a:rPr lang="en-US" sz="2400" dirty="0" smtClean="0"/>
                        <a:t>the Law on Higher Education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53752"/>
            <a:ext cx="8229600" cy="1143000"/>
          </a:xfrm>
        </p:spPr>
        <p:txBody>
          <a:bodyPr/>
          <a:lstStyle/>
          <a:p>
            <a:r>
              <a:rPr lang="en-US" dirty="0" smtClean="0"/>
              <a:t>1. Introduction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6356" y="980728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800" dirty="0" smtClean="0"/>
              <a:t>Some </a:t>
            </a:r>
            <a:r>
              <a:rPr lang="en-US" sz="2800" dirty="0" smtClean="0"/>
              <a:t>of</a:t>
            </a:r>
            <a:r>
              <a:rPr lang="sr-Latn-CS" sz="2800" dirty="0" smtClean="0"/>
              <a:t> data related to Bologna Process</a:t>
            </a:r>
            <a:r>
              <a:rPr lang="en-US" sz="2800" dirty="0" smtClean="0"/>
              <a:t> (BP)</a:t>
            </a:r>
            <a:r>
              <a:rPr lang="sr-Latn-CS" sz="2800" dirty="0" smtClean="0"/>
              <a:t> are presented in the following table:</a:t>
            </a:r>
            <a:endParaRPr lang="en-US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Bansko, Bulgaria, 26-31 August,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42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7"/>
            <a:ext cx="8980556" cy="58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5842" y="32582"/>
            <a:ext cx="7848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44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2. </a:t>
            </a:r>
            <a:r>
              <a:rPr lang="en-US" sz="4400" dirty="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Studies </a:t>
            </a:r>
            <a:r>
              <a:rPr lang="en-US" sz="44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 Serbia</a:t>
            </a:r>
          </a:p>
          <a:p>
            <a:pPr algn="ctr"/>
            <a:r>
              <a:rPr lang="en-US" dirty="0" smtClean="0"/>
              <a:t>(</a:t>
            </a:r>
            <a:r>
              <a:rPr lang="en-US" sz="2000" dirty="0" smtClean="0"/>
              <a:t>R. Mitrovi</a:t>
            </a:r>
            <a:r>
              <a:rPr lang="sr-Latn-CS" sz="2000" dirty="0" smtClean="0"/>
              <a:t>ć: „</a:t>
            </a:r>
            <a:r>
              <a:rPr lang="en-US" sz="2000" dirty="0"/>
              <a:t>Modernization of Higher Education </a:t>
            </a:r>
            <a:r>
              <a:rPr lang="en-US" sz="2000" dirty="0" smtClean="0"/>
              <a:t>System </a:t>
            </a:r>
            <a:r>
              <a:rPr lang="en-US" sz="2000" dirty="0"/>
              <a:t>in </a:t>
            </a:r>
            <a:r>
              <a:rPr lang="en-US" sz="2000" dirty="0" smtClean="0"/>
              <a:t>Serbia</a:t>
            </a:r>
            <a:r>
              <a:rPr lang="sr-Latn-CS" sz="2000" dirty="0" smtClean="0"/>
              <a:t>“ )</a:t>
            </a:r>
            <a:endParaRPr lang="en-US" sz="2000" dirty="0"/>
          </a:p>
        </p:txBody>
      </p:sp>
      <p:sp>
        <p:nvSpPr>
          <p:cNvPr id="2" name="Oval 1"/>
          <p:cNvSpPr/>
          <p:nvPr/>
        </p:nvSpPr>
        <p:spPr>
          <a:xfrm>
            <a:off x="2267744" y="1772816"/>
            <a:ext cx="2222534" cy="1656184"/>
          </a:xfrm>
          <a:prstGeom prst="ellipse">
            <a:avLst/>
          </a:prstGeom>
          <a:solidFill>
            <a:srgbClr val="FF0000">
              <a:alpha val="2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wn Arrow 2"/>
          <p:cNvSpPr/>
          <p:nvPr/>
        </p:nvSpPr>
        <p:spPr>
          <a:xfrm rot="3148622">
            <a:off x="4357543" y="655999"/>
            <a:ext cx="1008112" cy="161139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Bansko, Bulgaria, 26-31 August,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08912" cy="4752528"/>
          </a:xfrm>
        </p:spPr>
        <p:txBody>
          <a:bodyPr>
            <a:noAutofit/>
          </a:bodyPr>
          <a:lstStyle/>
          <a:p>
            <a:r>
              <a:rPr lang="sr-Latn-CS" sz="3200" dirty="0" smtClean="0"/>
              <a:t>Official duration of study was different, depending of faculty. </a:t>
            </a:r>
          </a:p>
          <a:p>
            <a:r>
              <a:rPr lang="sr-Latn-CS" sz="3200" dirty="0" smtClean="0"/>
              <a:t>We have faculties with duration of:  4, 5 and 6 years. </a:t>
            </a:r>
          </a:p>
          <a:p>
            <a:r>
              <a:rPr lang="sr-Latn-CS" sz="3200" dirty="0" smtClean="0"/>
              <a:t>After </a:t>
            </a:r>
            <a:r>
              <a:rPr lang="sr-Latn-CS" sz="3200" dirty="0"/>
              <a:t>finishing </a:t>
            </a:r>
            <a:r>
              <a:rPr lang="sr-Latn-CS" sz="3200" dirty="0" smtClean="0"/>
              <a:t>undergraduate studies, students </a:t>
            </a:r>
            <a:r>
              <a:rPr lang="sr-Latn-CS" sz="3200" dirty="0"/>
              <a:t> </a:t>
            </a:r>
            <a:r>
              <a:rPr lang="sr-Latn-CS" sz="3200" dirty="0" smtClean="0"/>
              <a:t>could continue MSc and PhD studies.</a:t>
            </a:r>
          </a:p>
          <a:p>
            <a:r>
              <a:rPr lang="sr-Latn-CS" sz="3200" dirty="0"/>
              <a:t>Schools of applied studies (</a:t>
            </a:r>
            <a:r>
              <a:rPr lang="sr-Latn-CS" sz="3200" dirty="0" smtClean="0"/>
              <a:t>colleges)  are not included at University</a:t>
            </a:r>
            <a:r>
              <a:rPr lang="en-US" sz="3200" dirty="0" smtClean="0"/>
              <a:t>.</a:t>
            </a:r>
            <a:endParaRPr lang="sr-Latn-CS" sz="32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/>
              <a:t>3</a:t>
            </a:r>
            <a:r>
              <a:rPr lang="sr-Latn-CS" dirty="0" smtClean="0"/>
              <a:t>. Stud</a:t>
            </a:r>
            <a:r>
              <a:rPr lang="en-US" dirty="0" smtClean="0"/>
              <a:t>y</a:t>
            </a:r>
            <a:r>
              <a:rPr lang="sr-Latn-CS" dirty="0" smtClean="0"/>
              <a:t>ing at University of Belgrade befor</a:t>
            </a:r>
            <a:r>
              <a:rPr lang="en-US" dirty="0" smtClean="0"/>
              <a:t>e</a:t>
            </a:r>
            <a:r>
              <a:rPr lang="sr-Latn-CS" dirty="0" smtClean="0"/>
              <a:t> Bologna process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Bansko, Bulgaria, 26-31 August,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36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352928" cy="5256584"/>
          </a:xfr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Latn-CS" dirty="0">
                <a:solidFill>
                  <a:schemeClr val="tx2"/>
                </a:solidFill>
              </a:rPr>
              <a:t>According to I. Jarić and M. Vukasović („B</a:t>
            </a:r>
            <a:r>
              <a:rPr lang="en-US" dirty="0">
                <a:solidFill>
                  <a:schemeClr val="tx2"/>
                </a:solidFill>
              </a:rPr>
              <a:t>olonjska</a:t>
            </a:r>
            <a:r>
              <a:rPr lang="sr-Latn-CS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reforma visokog školstva</a:t>
            </a:r>
            <a:r>
              <a:rPr lang="sr-Latn-CS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u </a:t>
            </a:r>
            <a:r>
              <a:rPr lang="sr-Latn-CS" dirty="0">
                <a:solidFill>
                  <a:schemeClr val="tx2"/>
                </a:solidFill>
              </a:rPr>
              <a:t>S</a:t>
            </a:r>
            <a:r>
              <a:rPr lang="en-US" dirty="0">
                <a:solidFill>
                  <a:schemeClr val="tx2"/>
                </a:solidFill>
              </a:rPr>
              <a:t>rbiji:</a:t>
            </a:r>
            <a:r>
              <a:rPr lang="sr-Latn-CS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mapiranje faktora niske</a:t>
            </a:r>
            <a:r>
              <a:rPr lang="sr-Latn-CS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efikasnosti </a:t>
            </a:r>
            <a:r>
              <a:rPr lang="en-US" dirty="0" err="1">
                <a:solidFill>
                  <a:schemeClr val="tx2"/>
                </a:solidFill>
              </a:rPr>
              <a:t>studiranja</a:t>
            </a:r>
            <a:r>
              <a:rPr lang="sr-Latn-CS" dirty="0" smtClean="0">
                <a:solidFill>
                  <a:schemeClr val="tx2"/>
                </a:solidFill>
              </a:rPr>
              <a:t>“)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sr-Latn-CS" dirty="0">
              <a:solidFill>
                <a:schemeClr val="tx2"/>
              </a:solidFill>
            </a:endParaRPr>
          </a:p>
          <a:p>
            <a:r>
              <a:rPr lang="sr-Latn-CS" dirty="0">
                <a:solidFill>
                  <a:schemeClr val="tx2"/>
                </a:solidFill>
              </a:rPr>
              <a:t>From enrolled students, only 55% finished studies. Real duration of study is presented in the next table. 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>3.1. Real situation about studies at Universities in Serbia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725768"/>
              </p:ext>
            </p:extLst>
          </p:nvPr>
        </p:nvGraphicFramePr>
        <p:xfrm>
          <a:off x="683568" y="3861048"/>
          <a:ext cx="7992888" cy="223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4176464"/>
              </a:tblGrid>
              <a:tr h="677768">
                <a:tc>
                  <a:txBody>
                    <a:bodyPr/>
                    <a:lstStyle/>
                    <a:p>
                      <a:r>
                        <a:rPr lang="sr-Latn-CS" sz="2800" dirty="0" smtClean="0"/>
                        <a:t>Officiel </a:t>
                      </a:r>
                      <a:r>
                        <a:rPr lang="en-US" sz="2800" dirty="0" smtClean="0"/>
                        <a:t> length of study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sz="2800" dirty="0" smtClean="0"/>
                        <a:t>Average</a:t>
                      </a:r>
                      <a:r>
                        <a:rPr lang="en-US" sz="2800" dirty="0" smtClean="0"/>
                        <a:t> length of study</a:t>
                      </a:r>
                      <a:endParaRPr lang="en-US" sz="2800" dirty="0"/>
                    </a:p>
                  </a:txBody>
                  <a:tcPr/>
                </a:tc>
              </a:tr>
              <a:tr h="510592">
                <a:tc>
                  <a:txBody>
                    <a:bodyPr/>
                    <a:lstStyle/>
                    <a:p>
                      <a:pPr algn="ctr"/>
                      <a:r>
                        <a:rPr lang="sr-Latn-C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800" dirty="0" smtClean="0"/>
                        <a:t>6</a:t>
                      </a:r>
                      <a:r>
                        <a:rPr lang="en-US" sz="2800" dirty="0" smtClean="0"/>
                        <a:t>.</a:t>
                      </a:r>
                      <a:r>
                        <a:rPr lang="sr-Latn-CS" sz="2800" dirty="0" smtClean="0"/>
                        <a:t>76</a:t>
                      </a:r>
                      <a:endParaRPr lang="en-US" sz="2800" dirty="0"/>
                    </a:p>
                  </a:txBody>
                  <a:tcPr/>
                </a:tc>
              </a:tr>
              <a:tr h="510592">
                <a:tc>
                  <a:txBody>
                    <a:bodyPr/>
                    <a:lstStyle/>
                    <a:p>
                      <a:pPr algn="ctr"/>
                      <a:r>
                        <a:rPr lang="sr-Latn-CS" sz="2800" dirty="0" smtClean="0"/>
                        <a:t>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800" dirty="0" smtClean="0"/>
                        <a:t>7</a:t>
                      </a:r>
                      <a:r>
                        <a:rPr lang="en-US" sz="2800" dirty="0" smtClean="0"/>
                        <a:t>.</a:t>
                      </a:r>
                      <a:r>
                        <a:rPr lang="sr-Latn-CS" sz="2800" dirty="0" smtClean="0"/>
                        <a:t>51</a:t>
                      </a:r>
                      <a:endParaRPr lang="en-US" sz="2800" dirty="0"/>
                    </a:p>
                  </a:txBody>
                  <a:tcPr/>
                </a:tc>
              </a:tr>
              <a:tr h="449682">
                <a:tc>
                  <a:txBody>
                    <a:bodyPr/>
                    <a:lstStyle/>
                    <a:p>
                      <a:pPr algn="ctr"/>
                      <a:r>
                        <a:rPr lang="sr-Latn-CS" sz="2800" dirty="0" smtClean="0"/>
                        <a:t>6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CS" sz="2800" dirty="0" smtClean="0"/>
                        <a:t>7</a:t>
                      </a:r>
                      <a:r>
                        <a:rPr lang="en-US" sz="2800" dirty="0" smtClean="0"/>
                        <a:t>.</a:t>
                      </a:r>
                      <a:r>
                        <a:rPr lang="sr-Latn-CS" sz="2800" dirty="0" smtClean="0"/>
                        <a:t>62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Bansko, Bulgaria, 26-31 August,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23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Length of the most courses was  2 semesters. </a:t>
            </a:r>
          </a:p>
          <a:p>
            <a:r>
              <a:rPr lang="en-US" sz="3200" dirty="0"/>
              <a:t>T</a:t>
            </a:r>
            <a:r>
              <a:rPr lang="en-US" sz="3200" dirty="0" smtClean="0"/>
              <a:t>here were a lot </a:t>
            </a:r>
            <a:r>
              <a:rPr lang="en-US" sz="3200" dirty="0"/>
              <a:t>of examination </a:t>
            </a:r>
            <a:r>
              <a:rPr lang="en-US" sz="3200" dirty="0" smtClean="0"/>
              <a:t>terms.</a:t>
            </a:r>
          </a:p>
          <a:p>
            <a:r>
              <a:rPr lang="en-US" sz="3200" dirty="0" smtClean="0"/>
              <a:t>Students are not motivated to </a:t>
            </a:r>
            <a:r>
              <a:rPr lang="en-US" sz="3200" dirty="0"/>
              <a:t>finish study (</a:t>
            </a:r>
            <a:r>
              <a:rPr lang="en-US" sz="3200" dirty="0" smtClean="0"/>
              <a:t>to enroll </a:t>
            </a:r>
            <a:r>
              <a:rPr lang="en-US" sz="3200" dirty="0"/>
              <a:t>next year of </a:t>
            </a:r>
            <a:r>
              <a:rPr lang="en-US" sz="3200" dirty="0" smtClean="0"/>
              <a:t>study, student spent in average </a:t>
            </a:r>
            <a:r>
              <a:rPr lang="en-US" sz="3200" dirty="0"/>
              <a:t>1.45 </a:t>
            </a:r>
            <a:r>
              <a:rPr lang="en-US" sz="3200" dirty="0" smtClean="0"/>
              <a:t>years).</a:t>
            </a:r>
          </a:p>
          <a:p>
            <a:pPr marL="400050" lvl="1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3.2. Additional characteristics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Bansko, Bulgaria, 26-31 August,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59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480341" cy="4941168"/>
          </a:xfrm>
        </p:spPr>
        <p:txBody>
          <a:bodyPr>
            <a:noAutofit/>
          </a:bodyPr>
          <a:lstStyle/>
          <a:p>
            <a:r>
              <a:rPr lang="sr-Latn-CS" sz="3200" dirty="0" smtClean="0"/>
              <a:t>Implementation started 2006 year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Basic principles </a:t>
            </a:r>
            <a:r>
              <a:rPr lang="en-US" sz="3200" dirty="0"/>
              <a:t>from Bologna </a:t>
            </a:r>
            <a:r>
              <a:rPr lang="en-US" sz="3200" dirty="0" smtClean="0"/>
              <a:t>Declaration are stated by Low:</a:t>
            </a:r>
          </a:p>
          <a:p>
            <a:pPr lvl="1"/>
            <a:r>
              <a:rPr lang="en-US" sz="3000" dirty="0"/>
              <a:t>Three cycle </a:t>
            </a:r>
            <a:r>
              <a:rPr lang="en-US" sz="3000" dirty="0" smtClean="0"/>
              <a:t>system</a:t>
            </a:r>
            <a:r>
              <a:rPr lang="en-US" sz="3000" dirty="0"/>
              <a:t> </a:t>
            </a:r>
            <a:r>
              <a:rPr lang="en-US" sz="3000" dirty="0" smtClean="0"/>
              <a:t>(3+2+3 or 4+1+3)</a:t>
            </a:r>
          </a:p>
          <a:p>
            <a:pPr lvl="1"/>
            <a:r>
              <a:rPr lang="en-US" sz="3000" dirty="0" smtClean="0"/>
              <a:t>ECTS</a:t>
            </a:r>
          </a:p>
          <a:p>
            <a:pPr lvl="1"/>
            <a:r>
              <a:rPr lang="en-US" sz="3000" dirty="0" smtClean="0"/>
              <a:t>Transparency </a:t>
            </a:r>
          </a:p>
          <a:p>
            <a:pPr lvl="1"/>
            <a:r>
              <a:rPr lang="en-US" sz="3000" dirty="0" smtClean="0"/>
              <a:t>Compatibility and comparability of diploma</a:t>
            </a:r>
            <a:endParaRPr lang="en-US" sz="3000" dirty="0"/>
          </a:p>
          <a:p>
            <a:pPr lvl="1"/>
            <a:r>
              <a:rPr lang="en-US" sz="3000" dirty="0" smtClean="0"/>
              <a:t> </a:t>
            </a:r>
            <a:r>
              <a:rPr lang="en-US" sz="3000" dirty="0" smtClean="0"/>
              <a:t>….</a:t>
            </a:r>
          </a:p>
          <a:p>
            <a:pPr lvl="2"/>
            <a:endParaRPr lang="sr-Latn-C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4. </a:t>
            </a:r>
            <a:r>
              <a:rPr lang="sr-Latn-CS" dirty="0"/>
              <a:t>Start of Bologna </a:t>
            </a:r>
            <a:r>
              <a:rPr lang="sr-Latn-CS" dirty="0" smtClean="0"/>
              <a:t>process</a:t>
            </a:r>
            <a:r>
              <a:rPr lang="en-US" dirty="0" smtClean="0"/>
              <a:t> </a:t>
            </a:r>
            <a:r>
              <a:rPr lang="sr-Latn-CS" dirty="0" smtClean="0"/>
              <a:t>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Bansko, Bulgaria, 26-31 August,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15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844824"/>
            <a:ext cx="7768373" cy="4536504"/>
          </a:xfrm>
        </p:spPr>
        <p:txBody>
          <a:bodyPr>
            <a:noAutofit/>
          </a:bodyPr>
          <a:lstStyle/>
          <a:p>
            <a:r>
              <a:rPr lang="en-US" sz="3200" dirty="0"/>
              <a:t>Students were not ready to accept changes according to </a:t>
            </a:r>
            <a:r>
              <a:rPr lang="en-US" sz="3200" dirty="0" smtClean="0"/>
              <a:t>Bologna </a:t>
            </a:r>
            <a:r>
              <a:rPr lang="en-US" sz="3200" dirty="0"/>
              <a:t>principles.</a:t>
            </a:r>
          </a:p>
          <a:p>
            <a:r>
              <a:rPr lang="en-US" sz="3200" dirty="0"/>
              <a:t>Professors were not </a:t>
            </a:r>
            <a:r>
              <a:rPr lang="en-US" sz="3200" dirty="0" smtClean="0"/>
              <a:t>ready, also. (The </a:t>
            </a:r>
            <a:r>
              <a:rPr lang="en-US" sz="3200" dirty="0"/>
              <a:t>role of „old fashion“ </a:t>
            </a:r>
            <a:r>
              <a:rPr lang="en-US" sz="3200" dirty="0" smtClean="0"/>
              <a:t>professors.)</a:t>
            </a:r>
            <a:endParaRPr lang="en-US" sz="3200" dirty="0"/>
          </a:p>
          <a:p>
            <a:r>
              <a:rPr lang="en-US" sz="3200" dirty="0"/>
              <a:t>Serbian economy (and whole society) was not ready too.</a:t>
            </a:r>
          </a:p>
          <a:p>
            <a:r>
              <a:rPr lang="en-US" sz="3200" dirty="0"/>
              <a:t>Protests of students were organized. 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4.1. Some of problems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Bansko, Bulgaria, 26-31 August,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5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1246</TotalTime>
  <Words>930</Words>
  <Application>Microsoft Office PowerPoint</Application>
  <PresentationFormat>On-screen Show (4:3)</PresentationFormat>
  <Paragraphs>112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Waveform</vt:lpstr>
      <vt:lpstr>Studying at University in Belgrade before and during Bologna process </vt:lpstr>
      <vt:lpstr>Agenda</vt:lpstr>
      <vt:lpstr>1. Introduction </vt:lpstr>
      <vt:lpstr>PowerPoint Presentation</vt:lpstr>
      <vt:lpstr>3. Studying at University of Belgrade before Bologna process</vt:lpstr>
      <vt:lpstr>3.1. Real situation about studies at Universities in Serbia </vt:lpstr>
      <vt:lpstr>3.2. Additional characteristics</vt:lpstr>
      <vt:lpstr>4. Start of Bologna process  </vt:lpstr>
      <vt:lpstr>4.1. Some of problems</vt:lpstr>
      <vt:lpstr>4.2. Modification of Bologna principles</vt:lpstr>
      <vt:lpstr>4.3. First results (from Ministry of Education and Science)</vt:lpstr>
      <vt:lpstr>5. Some results of  Bologna studying at University of Belgrade  </vt:lpstr>
      <vt:lpstr>PowerPoint Presentation</vt:lpstr>
      <vt:lpstr>5.1. Shortcomings </vt:lpstr>
      <vt:lpstr>5.2. Personal observations</vt:lpstr>
      <vt:lpstr>6. Conclusion </vt:lpstr>
      <vt:lpstr>Thank you!</vt:lpstr>
    </vt:vector>
  </TitlesOfParts>
  <Company>mf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Studying at University in Belgrade before and during Bologna process </dc:title>
  <dc:creator>dule</dc:creator>
  <cp:lastModifiedBy>dule</cp:lastModifiedBy>
  <cp:revision>66</cp:revision>
  <dcterms:created xsi:type="dcterms:W3CDTF">2013-08-21T11:45:28Z</dcterms:created>
  <dcterms:modified xsi:type="dcterms:W3CDTF">2013-08-27T21:05:19Z</dcterms:modified>
</cp:coreProperties>
</file>